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627" r:id="rId4"/>
    <p:sldId id="628" r:id="rId5"/>
    <p:sldId id="629" r:id="rId6"/>
    <p:sldId id="630" r:id="rId7"/>
    <p:sldId id="675" r:id="rId8"/>
    <p:sldId id="676" r:id="rId9"/>
    <p:sldId id="677" r:id="rId10"/>
    <p:sldId id="678" r:id="rId11"/>
    <p:sldId id="681" r:id="rId12"/>
    <p:sldId id="679" r:id="rId13"/>
    <p:sldId id="682" r:id="rId14"/>
    <p:sldId id="680" r:id="rId15"/>
    <p:sldId id="683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404040"/>
    <a:srgbClr val="4472C4"/>
    <a:srgbClr val="E46C0A"/>
    <a:srgbClr val="C39BE1"/>
    <a:srgbClr val="9999FF"/>
    <a:srgbClr val="FFC000"/>
    <a:srgbClr val="006600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2798" autoAdjust="0"/>
  </p:normalViewPr>
  <p:slideViewPr>
    <p:cSldViewPr snapToGrid="0">
      <p:cViewPr varScale="1">
        <p:scale>
          <a:sx n="76" d="100"/>
          <a:sy n="76" d="100"/>
        </p:scale>
        <p:origin x="103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1"/>
              <a:t>Lean Team Improvement Activity_Weekly</a:t>
            </a:r>
          </a:p>
        </c:rich>
      </c:tx>
      <c:layout>
        <c:manualLayout>
          <c:xMode val="edge"/>
          <c:yMode val="edge"/>
          <c:x val="0.21648675779689389"/>
          <c:y val="4.692192192192192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487781081030545E-2"/>
          <c:y val="0.20688415695674459"/>
          <c:w val="0.95406886517119405"/>
          <c:h val="0.55271579674905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'hoạt động all'!$D$3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'hoạt động all'!$E$2:$H$2</c:f>
              <c:strCache>
                <c:ptCount val="4"/>
                <c:pt idx="0">
                  <c:v>Week50
(W2_12)</c:v>
                </c:pt>
                <c:pt idx="1">
                  <c:v>Week51
(W3_12)</c:v>
                </c:pt>
                <c:pt idx="2">
                  <c:v>Week52
(W4_12)</c:v>
                </c:pt>
                <c:pt idx="3">
                  <c:v>Week53
(W5_12)</c:v>
                </c:pt>
              </c:strCache>
            </c:strRef>
          </c:cat>
          <c:val>
            <c:numRef>
              <c:f>'hoạt động all'!$E$3:$H$3</c:f>
              <c:numCache>
                <c:formatCode>General</c:formatCode>
                <c:ptCount val="4"/>
                <c:pt idx="0">
                  <c:v>27</c:v>
                </c:pt>
                <c:pt idx="1">
                  <c:v>28</c:v>
                </c:pt>
                <c:pt idx="2">
                  <c:v>26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D-4868-A018-F65BBC8299E6}"/>
            </c:ext>
          </c:extLst>
        </c:ser>
        <c:ser>
          <c:idx val="1"/>
          <c:order val="1"/>
          <c:tx>
            <c:strRef>
              <c:f>'hoạt động all'!$D$4</c:f>
              <c:strCache>
                <c:ptCount val="1"/>
                <c:pt idx="0">
                  <c:v>On going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'hoạt động all'!$E$2:$H$2</c:f>
              <c:strCache>
                <c:ptCount val="4"/>
                <c:pt idx="0">
                  <c:v>Week50
(W2_12)</c:v>
                </c:pt>
                <c:pt idx="1">
                  <c:v>Week51
(W3_12)</c:v>
                </c:pt>
                <c:pt idx="2">
                  <c:v>Week52
(W4_12)</c:v>
                </c:pt>
                <c:pt idx="3">
                  <c:v>Week53
(W5_12)</c:v>
                </c:pt>
              </c:strCache>
            </c:strRef>
          </c:cat>
          <c:val>
            <c:numRef>
              <c:f>'hoạt động all'!$E$4:$H$4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C0D-4868-A018-F65BBC829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9195119"/>
        <c:axId val="1299195535"/>
      </c:barChart>
      <c:catAx>
        <c:axId val="129919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99195535"/>
        <c:crosses val="autoZero"/>
        <c:auto val="1"/>
        <c:lblAlgn val="ctr"/>
        <c:lblOffset val="100"/>
        <c:noMultiLvlLbl val="0"/>
      </c:catAx>
      <c:valAx>
        <c:axId val="129919553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29919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131779496098396"/>
          <c:y val="0.91271781334981084"/>
          <c:w val="0.19736423996973435"/>
          <c:h val="8.72821866501891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1"/>
              <a:t>Improvement Issues_Weekly</a:t>
            </a:r>
          </a:p>
        </c:rich>
      </c:tx>
      <c:layout>
        <c:manualLayout>
          <c:xMode val="edge"/>
          <c:yMode val="edge"/>
          <c:x val="0.2751170735160994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4419942126689941E-2"/>
          <c:y val="0.17769230769230768"/>
          <c:w val="0.97163670496331267"/>
          <c:h val="0.55423258631132644"/>
        </c:manualLayout>
      </c:layout>
      <c:lineChart>
        <c:grouping val="standard"/>
        <c:varyColors val="0"/>
        <c:ser>
          <c:idx val="0"/>
          <c:order val="0"/>
          <c:tx>
            <c:strRef>
              <c:f>'hoạt động all'!$M$9</c:f>
              <c:strCache>
                <c:ptCount val="1"/>
                <c:pt idx="0">
                  <c:v>6S ( S1 - Sort 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'hoạt động all'!$N$8:$Q$8</c:f>
              <c:strCache>
                <c:ptCount val="4"/>
                <c:pt idx="0">
                  <c:v>Week50
(W2_12)</c:v>
                </c:pt>
                <c:pt idx="1">
                  <c:v>Week51
(W3_12)</c:v>
                </c:pt>
                <c:pt idx="2">
                  <c:v>Week52
(W4_12)</c:v>
                </c:pt>
                <c:pt idx="3">
                  <c:v>Week53
(W5_12)</c:v>
                </c:pt>
              </c:strCache>
            </c:strRef>
          </c:cat>
          <c:val>
            <c:numRef>
              <c:f>'hoạt động all'!$N$9:$Q$9</c:f>
              <c:numCache>
                <c:formatCode>General</c:formatCode>
                <c:ptCount val="4"/>
                <c:pt idx="0">
                  <c:v>27</c:v>
                </c:pt>
                <c:pt idx="1">
                  <c:v>28</c:v>
                </c:pt>
                <c:pt idx="2">
                  <c:v>26</c:v>
                </c:pt>
                <c:pt idx="3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D5-42A3-B524-8EE7C6FC90CD}"/>
            </c:ext>
          </c:extLst>
        </c:ser>
        <c:ser>
          <c:idx val="1"/>
          <c:order val="1"/>
          <c:tx>
            <c:strRef>
              <c:f>'hoạt động all'!$M$10</c:f>
              <c:strCache>
                <c:ptCount val="1"/>
                <c:pt idx="0">
                  <c:v>Quality Issue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'hoạt động all'!$N$8:$Q$8</c:f>
              <c:strCache>
                <c:ptCount val="4"/>
                <c:pt idx="0">
                  <c:v>Week50
(W2_12)</c:v>
                </c:pt>
                <c:pt idx="1">
                  <c:v>Week51
(W3_12)</c:v>
                </c:pt>
                <c:pt idx="2">
                  <c:v>Week52
(W4_12)</c:v>
                </c:pt>
                <c:pt idx="3">
                  <c:v>Week53
(W5_12)</c:v>
                </c:pt>
              </c:strCache>
            </c:strRef>
          </c:cat>
          <c:val>
            <c:numRef>
              <c:f>'hoạt động all'!$N$10:$Q$10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D5-42A3-B524-8EE7C6FC9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1985503"/>
        <c:axId val="1291990495"/>
      </c:lineChart>
      <c:catAx>
        <c:axId val="129198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91990495"/>
        <c:crosses val="autoZero"/>
        <c:auto val="1"/>
        <c:lblAlgn val="ctr"/>
        <c:lblOffset val="100"/>
        <c:noMultiLvlLbl val="0"/>
      </c:catAx>
      <c:valAx>
        <c:axId val="12919904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1985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194708670448659E-2"/>
          <c:y val="0.11556153846153844"/>
          <c:w val="0.92941766359575984"/>
          <c:h val="0.684023717948718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'[Lean Team Report_Week 53.xlsx]Kaizen activity '!$D$5</c:f>
              <c:strCache>
                <c:ptCount val="1"/>
                <c:pt idx="0">
                  <c:v>Basic suggestion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'[Lean Team Report_Week 53.xlsx]Kaizen activity '!$A$6:$A$17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'[Lean Team Report_Week 53.xlsx]Kaizen activity '!$D$6:$D$17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0-8D6F-4F19-AAD2-04D3F2C5CF45}"/>
            </c:ext>
          </c:extLst>
        </c:ser>
        <c:ser>
          <c:idx val="1"/>
          <c:order val="1"/>
          <c:tx>
            <c:strRef>
              <c:f>'[Lean Team Report_Week 53.xlsx]Kaizen activity '!$E$5</c:f>
              <c:strCache>
                <c:ptCount val="1"/>
                <c:pt idx="0">
                  <c:v>Basic kaizen
(Daily based)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'[Lean Team Report_Week 53.xlsx]Kaizen activity '!$A$6:$A$17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'[Lean Team Report_Week 53.xlsx]Kaizen activity '!$E$6:$E$17</c:f>
              <c:numCache>
                <c:formatCode>General</c:formatCode>
                <c:ptCount val="12"/>
                <c:pt idx="0">
                  <c:v>25</c:v>
                </c:pt>
                <c:pt idx="1">
                  <c:v>38</c:v>
                </c:pt>
                <c:pt idx="2">
                  <c:v>38</c:v>
                </c:pt>
                <c:pt idx="3">
                  <c:v>46</c:v>
                </c:pt>
                <c:pt idx="4">
                  <c:v>28</c:v>
                </c:pt>
                <c:pt idx="5">
                  <c:v>24</c:v>
                </c:pt>
                <c:pt idx="6">
                  <c:v>33</c:v>
                </c:pt>
                <c:pt idx="7">
                  <c:v>35</c:v>
                </c:pt>
                <c:pt idx="8">
                  <c:v>50</c:v>
                </c:pt>
                <c:pt idx="9">
                  <c:v>64</c:v>
                </c:pt>
                <c:pt idx="10">
                  <c:v>45</c:v>
                </c:pt>
                <c:pt idx="1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F-4F19-AAD2-04D3F2C5CF45}"/>
            </c:ext>
          </c:extLst>
        </c:ser>
        <c:ser>
          <c:idx val="2"/>
          <c:order val="2"/>
          <c:tx>
            <c:strRef>
              <c:f>'[Lean Team Report_Week 53.xlsx]Kaizen activity '!$F$5</c:f>
              <c:strCache>
                <c:ptCount val="1"/>
                <c:pt idx="0">
                  <c:v>Intermediate kaizen
(Weekly based)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'[Lean Team Report_Week 53.xlsx]Kaizen activity '!$A$6:$A$17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'[Lean Team Report_Week 53.xlsx]Kaizen activity '!$F$6:$F$17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8D6F-4F19-AAD2-04D3F2C5CF45}"/>
            </c:ext>
          </c:extLst>
        </c:ser>
        <c:ser>
          <c:idx val="3"/>
          <c:order val="3"/>
          <c:tx>
            <c:strRef>
              <c:f>'[Lean Team Report_Week 53.xlsx]Kaizen activity '!$G$5</c:f>
              <c:strCache>
                <c:ptCount val="1"/>
                <c:pt idx="0">
                  <c:v>Advance kaizen
(Monthly based)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'[Lean Team Report_Week 53.xlsx]Kaizen activity '!$A$6:$A$17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'[Lean Team Report_Week 53.xlsx]Kaizen activity '!$G$6:$G$17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8D6F-4F19-AAD2-04D3F2C5CF45}"/>
            </c:ext>
          </c:extLst>
        </c:ser>
        <c:ser>
          <c:idx val="4"/>
          <c:order val="4"/>
          <c:tx>
            <c:strRef>
              <c:f>'[Lean Team Report_Week 53.xlsx]Kaizen activity '!$H$5</c:f>
              <c:strCache>
                <c:ptCount val="1"/>
                <c:pt idx="0">
                  <c:v>Best kaizen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'[Lean Team Report_Week 53.xlsx]Kaizen activity '!$A$6:$A$17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'[Lean Team Report_Week 53.xlsx]Kaizen activity '!$H$6:$H$17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4-8D6F-4F19-AAD2-04D3F2C5C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72"/>
        <c:axId val="1330902271"/>
        <c:axId val="1330902687"/>
      </c:barChart>
      <c:catAx>
        <c:axId val="13309022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0902687"/>
        <c:crosses val="autoZero"/>
        <c:auto val="1"/>
        <c:lblAlgn val="ctr"/>
        <c:lblOffset val="100"/>
        <c:noMultiLvlLbl val="0"/>
      </c:catAx>
      <c:valAx>
        <c:axId val="1330902687"/>
        <c:scaling>
          <c:orientation val="minMax"/>
          <c:max val="65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33090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793719102077861"/>
          <c:y val="0.8614590440038643"/>
          <c:w val="0.62159275425423266"/>
          <c:h val="0.11248232407431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E9A379-1683-4340-A6DF-5CF10675A1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92F91-9CAB-4A4F-841C-AC46B0D06C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81F65-4508-43F0-B151-6177D0A0A5DA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7E69-EEE4-4522-8B4A-4A53FDABF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8CBF8-1154-43CA-BA77-67B2A06CE4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A6C7A-3A0D-49EA-91D3-A94FE1131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15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79A3C-0857-420F-AD9F-28081B9BE3F5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0EA9C-3AED-40A7-8574-E788FAFA5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0EA9C-3AED-40A7-8574-E788FAFA5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7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43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86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3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6F5F-3F82-0BEA-1721-4522AFA7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9363C-14A4-2E59-66D6-4803DCCA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E2C15-BA17-4C9C-FE53-D794ED32F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F4D3-7BAC-FEFA-9F1D-1552FB827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83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15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81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54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76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41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79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1A74-A0CC-539F-A681-0A685EDD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B854-70DE-5AF0-C52F-723F4244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44A6C-CCC6-6CBC-20C9-83864DB9E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FBE2-C05E-2708-ECAE-D55001D34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0EA9C-3AED-40A7-8574-E788FAFA56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65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9913F-F784-5190-8459-A645E4CD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4814CB-B137-8529-6020-DF86D5F52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ADAE1-E554-D8E6-02E4-295A12E5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6CEC-A62E-A5E2-6012-FEE483E8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6A6D4-A9BD-A448-4784-FBFDFDC5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9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D60C-CE6F-6193-2862-904153A8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79E8CB-60AA-6B48-C047-823757307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6D558-5AD6-B18D-70A4-12997B0D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0D9F8-67A2-34C6-9CCE-444495FC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FD16B-C1EB-11CE-AEC4-1EFD6BB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2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811A9C-E1BD-E183-2F9E-0B4BA3D38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48639"/>
            <a:ext cx="2628900" cy="562832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061944-5CEE-062E-CDAB-41671ED70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48639"/>
            <a:ext cx="7734300" cy="56283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827A3-35EB-ED8B-D6F6-6B00161B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D94B8-1579-9A00-2814-7A2B48A8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D86F8-C068-A149-C7C7-65CA8B4A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1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57FBD-9D7F-F606-20E5-D806D05D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7C150-3254-E6D3-D0C1-BDBF5D2A9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61F01-3740-28EA-939C-2C95F4BF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96A40-0F8F-503D-DE95-040DAAE57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CD2A4-50DC-6FDE-D9F2-EFAE3456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2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63841-56BE-BC35-24C2-782BF05E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FB67A9-D948-9DB2-CE4D-C893364F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49895-D128-17C7-2CFC-9ED5412E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366D4-B67B-9B4F-EA9F-CD2998B0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DA983-1026-924E-6A46-E05D1D9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1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C8E3B-AE0B-2B62-94F7-4E5804F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3539B-91BE-AA93-04A7-ADB90B504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FEADF2-49AE-7E41-1478-E92EA9AF4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B23E23-F11B-56A4-905F-686BD5D6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9A056-1CF9-4C00-4327-944C5591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2D9C1D-427A-F2F7-3117-55CBF53D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7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4FC11-6E98-5D4B-7203-A363404C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7"/>
            <a:ext cx="10515600" cy="102235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334CB-8FA6-EAE5-FE60-BA73BE999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C613A8-21BC-A400-BEDC-A87971813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69383D-BF0A-E694-E2CF-5A5700581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9C8705-F12D-955B-C14B-552F3C57C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5D1247-964B-959F-5E6C-BF111D95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3EE2C0-3FD0-9E1D-F812-C8712ADF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526B8B-9695-478B-7F86-B2EAE2C1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05B5B-6F37-D7D2-E4AB-E61DF713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8A8B4F-2552-D9E1-2A21-44D4476C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BB72B8-A6C4-BBCE-C608-3AC64EBF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61AE19-F2AD-2C21-396B-56CE3ED2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7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8764DE-2B9D-F49F-E6E6-B699B9EF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3A8773-38D7-6D7A-DBA3-6E48BD9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807B3-0ABA-6F7F-68A6-B600DB3D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2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7A3DC-AD48-67F2-3A8C-8189F6CB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8C955-0EA7-5BCE-01B1-CF8F8B6AC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9B9C1-89DF-1F12-2681-0C6E0099A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7C4A11-91A9-0B89-C700-30B3935D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B17A65-AA72-21A8-8C19-418386F7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7A758-ACF2-84E1-7281-FC7F9C87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5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4BA73-467A-C6D6-777B-1A650703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77615-E370-BC2E-7B4C-83E3039FC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416F62-1892-E5A1-6096-3E042F3F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6A110-2E8B-EC65-011A-B51A7957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EE8D1D-2C01-AC46-C468-A2CFA2FC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63AF1-AD1C-18DC-AFBC-0BC1EDAA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4DFB40-6477-6B04-432F-F1BE58C2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282"/>
            <a:ext cx="10515600" cy="114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555A6-A0CF-8AA2-2B0D-CE2622BF1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185F8-2B07-4269-2ACF-FE2D6F19C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4DAC4-FF13-4CFB-86B3-918046D5FBC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77122-6BAA-AEF2-A4FA-8A869F634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144831-6938-E98F-A689-34194D7F7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7972-BA3F-4B47-9A6C-87A67CA5DE1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41563"/>
            <a:ext cx="1936865" cy="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23C711-F650-1E62-9E96-D74EE515FD63}"/>
              </a:ext>
            </a:extLst>
          </p:cNvPr>
          <p:cNvCxnSpPr>
            <a:cxnSpLocks/>
          </p:cNvCxnSpPr>
          <p:nvPr/>
        </p:nvCxnSpPr>
        <p:spPr>
          <a:xfrm>
            <a:off x="675113" y="828942"/>
            <a:ext cx="0" cy="270047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A1F96D-2C38-0319-60C6-2E50B60F20C4}"/>
              </a:ext>
            </a:extLst>
          </p:cNvPr>
          <p:cNvSpPr/>
          <p:nvPr/>
        </p:nvSpPr>
        <p:spPr>
          <a:xfrm>
            <a:off x="553997" y="2418459"/>
            <a:ext cx="11499303" cy="11109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Franklin Gothic Demi Cond" panose="020B0706030402020204" pitchFamily="34" charset="0"/>
              </a:rPr>
              <a:t>ME Team Activities</a:t>
            </a:r>
          </a:p>
          <a:p>
            <a:pPr algn="ctr"/>
            <a:r>
              <a:rPr lang="en-US" altLang="ko-KR" dirty="0">
                <a:latin typeface="Franklin Gothic Demi Cond" panose="020B0706030402020204" pitchFamily="34" charset="0"/>
              </a:rPr>
              <a:t>(</a:t>
            </a:r>
            <a:r>
              <a:rPr lang="en-US" altLang="ko-KR">
                <a:latin typeface="Franklin Gothic Demi Cond" panose="020B0706030402020204" pitchFamily="34" charset="0"/>
              </a:rPr>
              <a:t>Week </a:t>
            </a:r>
            <a:r>
              <a:rPr lang="vi-VN" altLang="ko-KR">
                <a:latin typeface="Franklin Gothic Demi Cond" panose="020B0706030402020204" pitchFamily="34" charset="0"/>
              </a:rPr>
              <a:t>1</a:t>
            </a:r>
            <a:r>
              <a:rPr lang="en-US" altLang="ko-KR">
                <a:latin typeface="Franklin Gothic Demi Cond" panose="020B0706030402020204" pitchFamily="34" charset="0"/>
              </a:rPr>
              <a:t>)</a:t>
            </a:r>
            <a:endParaRPr lang="ko-KR" altLang="en-US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0A543-EC17-0A4F-46BE-60C60FEE3804}"/>
              </a:ext>
            </a:extLst>
          </p:cNvPr>
          <p:cNvSpPr txBox="1"/>
          <p:nvPr/>
        </p:nvSpPr>
        <p:spPr>
          <a:xfrm rot="10800000">
            <a:off x="11737703" y="3509115"/>
            <a:ext cx="430887" cy="3219629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Franklin Gothic Demi Cond" panose="020B0706030402020204" pitchFamily="34" charset="0"/>
              </a:rPr>
              <a:t>STRICTLY PRIVATE AND CONFIDENTIAL</a:t>
            </a:r>
            <a:endParaRPr lang="ko-KR" altLang="en-US" sz="1600" b="1">
              <a:solidFill>
                <a:srgbClr val="FF0000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6CD567-7A60-C159-5F6C-DBEF81D7813D}"/>
              </a:ext>
            </a:extLst>
          </p:cNvPr>
          <p:cNvCxnSpPr>
            <a:cxnSpLocks/>
          </p:cNvCxnSpPr>
          <p:nvPr/>
        </p:nvCxnSpPr>
        <p:spPr>
          <a:xfrm>
            <a:off x="11638002" y="3529413"/>
            <a:ext cx="0" cy="332858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7">
            <a:extLst>
              <a:ext uri="{FF2B5EF4-FFF2-40B4-BE49-F238E27FC236}">
                <a16:creationId xmlns:a16="http://schemas.microsoft.com/office/drawing/2014/main" id="{1A71A340-0CC2-C5CD-C8A1-2C6C38E3AAF6}"/>
              </a:ext>
            </a:extLst>
          </p:cNvPr>
          <p:cNvSpPr/>
          <p:nvPr/>
        </p:nvSpPr>
        <p:spPr>
          <a:xfrm>
            <a:off x="9782354" y="4798199"/>
            <a:ext cx="1755947" cy="106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vi-VN" altLang="ko-KR" sz="240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2026</a:t>
            </a:r>
            <a:r>
              <a:rPr lang="en-US" altLang="ko-KR" sz="240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.01.</a:t>
            </a:r>
            <a:r>
              <a:rPr lang="vi-VN" altLang="ko-KR" sz="240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09</a:t>
            </a:r>
            <a:endParaRPr lang="en-US" altLang="ko-KR" sz="240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ko-KR" sz="2800" b="1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UNIPAX VT</a:t>
            </a:r>
            <a:endParaRPr lang="en-US" altLang="ko-KR" sz="280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2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48039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Cutting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Kệ được đỡ bằng dây nên không cố định, dễ sụp và dao động lên xuống 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 quá trình sử dụng.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shelf base was supported by wires, causing instability and vertical movement during use.</a:t>
                      </a: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 kế giá đỡ làm khung cố định giúp kệ chắc chắn và ổn định hơn khi sử dụng.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Designing a fixed support frame improves the shelf’s stability and makes it more secure during use.</a:t>
                      </a:r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721223" y="2466025"/>
            <a:ext cx="2734235" cy="1632649"/>
            <a:chOff x="1721223" y="2466025"/>
            <a:chExt cx="2734235" cy="16326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223" y="2466025"/>
              <a:ext cx="2734235" cy="163264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23247" y="3048000"/>
              <a:ext cx="80682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83963" y="2464421"/>
            <a:ext cx="3332944" cy="1634252"/>
            <a:chOff x="6483963" y="2464421"/>
            <a:chExt cx="3332944" cy="16342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E1DEA1-FDC0-6BB8-EF9B-167204623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3963" y="2466024"/>
              <a:ext cx="1655989" cy="1632649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8218597" y="2464421"/>
              <a:ext cx="1598310" cy="1634252"/>
              <a:chOff x="8218597" y="2464421"/>
              <a:chExt cx="1598310" cy="163425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8597" y="2464421"/>
                <a:ext cx="1598310" cy="1634252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8417859" y="2743200"/>
                <a:ext cx="376517" cy="215153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77082" y="2734235"/>
                <a:ext cx="313765" cy="242047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335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34798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851E987-9172-56CE-3F93-AA6C10463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05" y="2486552"/>
            <a:ext cx="1810871" cy="1631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02EBE-694D-1CDF-CF7A-B451DA5F8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486552"/>
            <a:ext cx="2249299" cy="16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63087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Panel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 </a:t>
                      </a:r>
                      <a:r>
                        <a:rPr lang="vi-VN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eyelet</a:t>
                      </a: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mới chưa có ván đỡ để đựng hàng trong quá trình sử dụng.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new eyelet machine did not have a support board to place products </a:t>
                      </a:r>
                      <a:br>
                        <a:rPr lang="vi-VN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operation.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Gắn thêm ván đỡ giúp đặt và chứa hàng thuận tiện hơn khi vận hành.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support board was installed to place and store products during use.</a:t>
                      </a:r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89B77EF-69B9-2243-5318-1ED2DC0F9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741" y="2456329"/>
            <a:ext cx="2070847" cy="1649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631805-100F-199B-4BB5-F32374E17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341" y="2456328"/>
            <a:ext cx="2052918" cy="16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84858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Room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Kệ mặt sàn được làm bằng gỗ dễ bị nứt, bể trong quá trình sử dụng.</a:t>
                      </a:r>
                      <a:br>
                        <a:rPr lang="vi-VN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shelf platform is made of wood, which is prone to cracking and breaking during use.</a:t>
                      </a: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 mặt sàn bằng tôn giúp tăng độ bền, chịu lực tốt hơn và hạn chế hư hỏng trong quá trình sử dụng.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Replacing the platform with a steel sheet improves durability, provides better </a:t>
                      </a:r>
                      <a:br>
                        <a:rPr lang="vi-VN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load-bearing capacity, and reduces damage during use.</a:t>
                      </a:r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89" y="2459767"/>
            <a:ext cx="2563748" cy="166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922F-4FF0-6A53-8D64-657F3D65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414" y="2459767"/>
            <a:ext cx="2763132" cy="16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8790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 kế hiện tại chưa phù hợp cho giá đỡ xả dây cuộn khóa cài, gây bất tiện trong quá trình sử dụng.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was no proper design for the strap/zipper coil unwinding holder, </a:t>
                      </a:r>
                      <a:br>
                        <a:rPr lang="vi-VN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causing inefficient and unstable material feeding.</a:t>
                      </a: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 kế lại giá đỡ giúp xả dây cuộn khóa cài ổn định và thuận tiện hơn.</a:t>
                      </a:r>
                      <a:br>
                        <a:rPr lang="vi-V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holder was redesigned to properly unwind the zipper strap coil, improving </a:t>
                      </a:r>
                      <a:br>
                        <a:rPr lang="vi-VN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feeding and operation efficiency.</a:t>
                      </a:r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0DE8D85-2098-EC38-C3F0-5F8020F7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60" y="2465293"/>
            <a:ext cx="2124634" cy="1658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1D852-2217-7714-EF24-D7C6D5D14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443" y="2465292"/>
            <a:ext cx="2079491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A182D-4449-8EC7-9F23-1C1E64BE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FD25C5-C417-B4AA-6D2D-F06D58D0088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E5554-B015-873F-FC4F-73B00FEE62C3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FBA403-D709-278F-EAD0-6AF14F46784D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A35EA9-B148-F70F-6730-45E71CA02260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7903A54-2D92-C219-6712-9DADB81B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87875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Panel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09713F7-3C6E-8228-4CB5-8BDD687888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37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b="24893"/>
          <a:stretch/>
        </p:blipFill>
        <p:spPr>
          <a:xfrm>
            <a:off x="2548751" y="1747690"/>
            <a:ext cx="7121721" cy="36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170" y="21994"/>
            <a:ext cx="858456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69" y="518206"/>
            <a:ext cx="2249232" cy="272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0">
              <a:lnSpc>
                <a:spcPct val="200000"/>
              </a:lnSpc>
              <a:defRPr/>
            </a:pPr>
            <a:r>
              <a:rPr lang="en-US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Lean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A52F9-BFC0-8761-6708-1DC38711C6F4}"/>
              </a:ext>
            </a:extLst>
          </p:cNvPr>
          <p:cNvSpPr txBox="1"/>
          <p:nvPr/>
        </p:nvSpPr>
        <p:spPr>
          <a:xfrm>
            <a:off x="89170" y="813010"/>
            <a:ext cx="318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200000"/>
              </a:lnSpc>
              <a:defRPr/>
            </a:pPr>
            <a:r>
              <a: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2.1. 6S Overview and detailed analysis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E1D2B-04EF-E805-DBF2-C20FEACF059D}"/>
              </a:ext>
            </a:extLst>
          </p:cNvPr>
          <p:cNvSpPr txBox="1"/>
          <p:nvPr/>
        </p:nvSpPr>
        <p:spPr>
          <a:xfrm>
            <a:off x="97949" y="1231632"/>
            <a:ext cx="274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20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2.3. Improvement activity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D616F6-75CF-39BC-0328-5160D449404D}"/>
              </a:ext>
            </a:extLst>
          </p:cNvPr>
          <p:cNvSpPr/>
          <p:nvPr/>
        </p:nvSpPr>
        <p:spPr>
          <a:xfrm>
            <a:off x="89170" y="1102465"/>
            <a:ext cx="2750732" cy="301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0">
              <a:lnSpc>
                <a:spcPct val="20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Lean progress &amp; compare </a:t>
            </a:r>
          </a:p>
        </p:txBody>
      </p:sp>
    </p:spTree>
    <p:extLst>
      <p:ext uri="{BB962C8B-B14F-4D97-AF65-F5344CB8AC3E}">
        <p14:creationId xmlns:p14="http://schemas.microsoft.com/office/powerpoint/2010/main" val="210372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6" y="452235"/>
            <a:ext cx="4697975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6S Overview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618743" y="988049"/>
            <a:ext cx="2679192" cy="1837944"/>
            <a:chOff x="457200" y="822960"/>
            <a:chExt cx="2011680" cy="1280160"/>
          </a:xfrm>
        </p:grpSpPr>
        <p:sp>
          <p:nvSpPr>
            <p:cNvPr id="34" name="Shape 2"/>
            <p:cNvSpPr/>
            <p:nvPr/>
          </p:nvSpPr>
          <p:spPr>
            <a:xfrm>
              <a:off x="457200" y="822960"/>
              <a:ext cx="2011680" cy="12801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D7EA8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35" name="Shape 3"/>
            <p:cNvSpPr/>
            <p:nvPr/>
          </p:nvSpPr>
          <p:spPr>
            <a:xfrm>
              <a:off x="457200" y="822960"/>
              <a:ext cx="2011680" cy="274320"/>
            </a:xfrm>
            <a:prstGeom prst="rect">
              <a:avLst/>
            </a:prstGeom>
            <a:solidFill>
              <a:srgbClr val="4D7EA8"/>
            </a:solidFill>
            <a:ln/>
          </p:spPr>
        </p:sp>
        <p:sp>
          <p:nvSpPr>
            <p:cNvPr id="36" name="Text 4"/>
            <p:cNvSpPr/>
            <p:nvPr/>
          </p:nvSpPr>
          <p:spPr>
            <a:xfrm>
              <a:off x="457200" y="1143000"/>
              <a:ext cx="2011680" cy="2743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en-US" sz="15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 Issues</a:t>
              </a:r>
              <a:endPara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 5"/>
            <p:cNvSpPr/>
            <p:nvPr/>
          </p:nvSpPr>
          <p:spPr>
            <a:xfrm>
              <a:off x="457200" y="1463040"/>
              <a:ext cx="2011680" cy="5486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vi-VN" sz="2300" b="1">
                  <a:solidFill>
                    <a:srgbClr val="4D7E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14027" y="990895"/>
            <a:ext cx="2679192" cy="1837944"/>
            <a:chOff x="2560320" y="822960"/>
            <a:chExt cx="2011680" cy="1280160"/>
          </a:xfrm>
        </p:grpSpPr>
        <p:sp>
          <p:nvSpPr>
            <p:cNvPr id="39" name="Shape 6"/>
            <p:cNvSpPr/>
            <p:nvPr/>
          </p:nvSpPr>
          <p:spPr>
            <a:xfrm>
              <a:off x="2560320" y="822960"/>
              <a:ext cx="2011680" cy="12801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CAF50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40" name="Shape 7"/>
            <p:cNvSpPr/>
            <p:nvPr/>
          </p:nvSpPr>
          <p:spPr>
            <a:xfrm>
              <a:off x="2560320" y="822960"/>
              <a:ext cx="2011680" cy="274320"/>
            </a:xfrm>
            <a:prstGeom prst="rect">
              <a:avLst/>
            </a:prstGeom>
            <a:solidFill>
              <a:srgbClr val="4CAF50"/>
            </a:solidFill>
            <a:ln/>
          </p:spPr>
        </p:sp>
        <p:sp>
          <p:nvSpPr>
            <p:cNvPr id="41" name="Text 8"/>
            <p:cNvSpPr/>
            <p:nvPr/>
          </p:nvSpPr>
          <p:spPr>
            <a:xfrm>
              <a:off x="2560320" y="1143000"/>
              <a:ext cx="2011680" cy="2743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en-US" sz="15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 Improvements</a:t>
              </a:r>
              <a:endPara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9"/>
            <p:cNvSpPr/>
            <p:nvPr/>
          </p:nvSpPr>
          <p:spPr>
            <a:xfrm>
              <a:off x="2560320" y="1463040"/>
              <a:ext cx="2011680" cy="5486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vi-VN" sz="2300" b="1">
                  <a:solidFill>
                    <a:srgbClr val="4CAF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2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07703" y="1020844"/>
            <a:ext cx="2679192" cy="1837944"/>
            <a:chOff x="4663440" y="822960"/>
            <a:chExt cx="2011680" cy="1280160"/>
          </a:xfrm>
        </p:grpSpPr>
        <p:sp>
          <p:nvSpPr>
            <p:cNvPr id="44" name="Shape 10"/>
            <p:cNvSpPr/>
            <p:nvPr/>
          </p:nvSpPr>
          <p:spPr>
            <a:xfrm>
              <a:off x="4663440" y="822960"/>
              <a:ext cx="2011680" cy="12801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9A826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45" name="Shape 11"/>
            <p:cNvSpPr/>
            <p:nvPr/>
          </p:nvSpPr>
          <p:spPr>
            <a:xfrm>
              <a:off x="4663440" y="822960"/>
              <a:ext cx="2011680" cy="274320"/>
            </a:xfrm>
            <a:prstGeom prst="rect">
              <a:avLst/>
            </a:prstGeom>
            <a:solidFill>
              <a:srgbClr val="F9A826"/>
            </a:solidFill>
            <a:ln/>
          </p:spPr>
        </p:sp>
        <p:sp>
          <p:nvSpPr>
            <p:cNvPr id="46" name="Text 12"/>
            <p:cNvSpPr/>
            <p:nvPr/>
          </p:nvSpPr>
          <p:spPr>
            <a:xfrm>
              <a:off x="4663440" y="1143000"/>
              <a:ext cx="2011680" cy="2743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en-US" sz="15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Improvement Ratio</a:t>
              </a:r>
              <a:endPara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 13"/>
            <p:cNvSpPr/>
            <p:nvPr/>
          </p:nvSpPr>
          <p:spPr>
            <a:xfrm>
              <a:off x="4663440" y="1463040"/>
              <a:ext cx="2011680" cy="5486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vi-VN" sz="2300" b="1">
                  <a:solidFill>
                    <a:srgbClr val="F9A82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r>
                <a:rPr lang="en-US" sz="2300" b="1">
                  <a:solidFill>
                    <a:srgbClr val="F9A82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en-US" sz="2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002987" y="988049"/>
            <a:ext cx="2679192" cy="1837944"/>
            <a:chOff x="6766560" y="822960"/>
            <a:chExt cx="2011680" cy="1280160"/>
          </a:xfrm>
        </p:grpSpPr>
        <p:sp>
          <p:nvSpPr>
            <p:cNvPr id="49" name="Shape 14"/>
            <p:cNvSpPr/>
            <p:nvPr/>
          </p:nvSpPr>
          <p:spPr>
            <a:xfrm>
              <a:off x="6766560" y="822960"/>
              <a:ext cx="2011680" cy="12801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84855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50" name="Shape 15"/>
            <p:cNvSpPr/>
            <p:nvPr/>
          </p:nvSpPr>
          <p:spPr>
            <a:xfrm>
              <a:off x="6766560" y="822960"/>
              <a:ext cx="2011680" cy="274320"/>
            </a:xfrm>
            <a:prstGeom prst="rect">
              <a:avLst/>
            </a:prstGeom>
            <a:solidFill>
              <a:srgbClr val="E84855"/>
            </a:solidFill>
            <a:ln/>
          </p:spPr>
        </p:sp>
        <p:sp>
          <p:nvSpPr>
            <p:cNvPr id="51" name="Text 16"/>
            <p:cNvSpPr/>
            <p:nvPr/>
          </p:nvSpPr>
          <p:spPr>
            <a:xfrm>
              <a:off x="6766560" y="1143000"/>
              <a:ext cx="2011680" cy="2743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en-US" sz="15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Factories Below Target</a:t>
              </a:r>
              <a:endParaRPr lang="en-US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 17"/>
            <p:cNvSpPr/>
            <p:nvPr/>
          </p:nvSpPr>
          <p:spPr>
            <a:xfrm>
              <a:off x="6766560" y="1463040"/>
              <a:ext cx="2011680" cy="5486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 latinLnBrk="0"/>
              <a:r>
                <a:rPr lang="vi-VN" sz="2300" b="1" dirty="0">
                  <a:solidFill>
                    <a:srgbClr val="E848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2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8743" y="2952540"/>
            <a:ext cx="5486400" cy="3840480"/>
            <a:chOff x="457200" y="2286000"/>
            <a:chExt cx="4023360" cy="2651760"/>
          </a:xfrm>
        </p:grpSpPr>
        <p:sp>
          <p:nvSpPr>
            <p:cNvPr id="54" name="Shape 18"/>
            <p:cNvSpPr/>
            <p:nvPr/>
          </p:nvSpPr>
          <p:spPr>
            <a:xfrm>
              <a:off x="457200" y="2286000"/>
              <a:ext cx="4023360" cy="26517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728CA6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55" name="Text 19"/>
            <p:cNvSpPr/>
            <p:nvPr/>
          </p:nvSpPr>
          <p:spPr>
            <a:xfrm>
              <a:off x="548640" y="2377440"/>
              <a:ext cx="384048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ctr">
                <a:buNone/>
              </a:pPr>
              <a:r>
                <a:rPr lang="en-US" sz="1500" b="1" dirty="0">
                  <a:solidFill>
                    <a:srgbClr val="2E40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Factory Rankings (Target: 90) (Target: 90)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" y="2834640"/>
              <a:ext cx="3749040" cy="201168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195779" y="2952540"/>
            <a:ext cx="5486400" cy="3840480"/>
            <a:chOff x="4663440" y="2286000"/>
            <a:chExt cx="4023360" cy="2651760"/>
          </a:xfrm>
        </p:grpSpPr>
        <p:sp>
          <p:nvSpPr>
            <p:cNvPr id="60" name="Shape 20"/>
            <p:cNvSpPr/>
            <p:nvPr/>
          </p:nvSpPr>
          <p:spPr>
            <a:xfrm>
              <a:off x="4663440" y="2286000"/>
              <a:ext cx="4023360" cy="26517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728CA6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sp>
          <p:nvSpPr>
            <p:cNvPr id="61" name="Text 21"/>
            <p:cNvSpPr/>
            <p:nvPr/>
          </p:nvSpPr>
          <p:spPr>
            <a:xfrm>
              <a:off x="4754880" y="2377440"/>
              <a:ext cx="384048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 algn="ctr">
                <a:buNone/>
              </a:pPr>
              <a:r>
                <a:rPr lang="en-US" sz="1500" b="1" dirty="0">
                  <a:solidFill>
                    <a:srgbClr val="2E40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6S Issue Distribution Chart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2834640"/>
              <a:ext cx="374904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47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6" y="452235"/>
            <a:ext cx="4697975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6S detailed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 2">
            <a:extLst>
              <a:ext uri="{FF2B5EF4-FFF2-40B4-BE49-F238E27FC236}">
                <a16:creationId xmlns:a16="http://schemas.microsoft.com/office/drawing/2014/main" id="{6D56C7F8-CE37-489D-9E6E-D6F9E21EE50F}"/>
              </a:ext>
            </a:extLst>
          </p:cNvPr>
          <p:cNvSpPr/>
          <p:nvPr/>
        </p:nvSpPr>
        <p:spPr>
          <a:xfrm>
            <a:off x="1911492" y="857503"/>
            <a:ext cx="2658090" cy="4525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E40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🏭 Factory Breakdown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E4CB6DD1-98CA-4E85-A63A-3E47EE9033DD}"/>
              </a:ext>
            </a:extLst>
          </p:cNvPr>
          <p:cNvSpPr/>
          <p:nvPr/>
        </p:nvSpPr>
        <p:spPr>
          <a:xfrm>
            <a:off x="7826647" y="829113"/>
            <a:ext cx="2545608" cy="4985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E40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📊 Categories Analysis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61983" y="1383870"/>
            <a:ext cx="5760720" cy="5230368"/>
            <a:chOff x="457200" y="1097280"/>
            <a:chExt cx="4023360" cy="3657600"/>
          </a:xfrm>
        </p:grpSpPr>
        <p:sp>
          <p:nvSpPr>
            <p:cNvPr id="30" name="Shape 3"/>
            <p:cNvSpPr/>
            <p:nvPr/>
          </p:nvSpPr>
          <p:spPr>
            <a:xfrm>
              <a:off x="457200" y="1097280"/>
              <a:ext cx="4023360" cy="36576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728CA6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pic>
          <p:nvPicPr>
            <p:cNvPr id="31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" y="1188720"/>
              <a:ext cx="3749040" cy="347472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6219091" y="1383870"/>
            <a:ext cx="5760720" cy="5230368"/>
            <a:chOff x="4663440" y="1097280"/>
            <a:chExt cx="4023360" cy="3657600"/>
          </a:xfrm>
        </p:grpSpPr>
        <p:sp>
          <p:nvSpPr>
            <p:cNvPr id="33" name="Shape 5"/>
            <p:cNvSpPr/>
            <p:nvPr/>
          </p:nvSpPr>
          <p:spPr>
            <a:xfrm>
              <a:off x="4663440" y="1097280"/>
              <a:ext cx="4023360" cy="36576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728CA6"/>
              </a:solidFill>
              <a:prstDash val="solid"/>
            </a:ln>
            <a:effectLst>
              <a:outerShdw blurRad="63500" dist="25400" dir="16200000" algn="bl" rotWithShape="0">
                <a:srgbClr val="AAAAAA">
                  <a:alpha val="30000"/>
                </a:srgbClr>
              </a:outerShdw>
            </a:effectLst>
          </p:spPr>
        </p:sp>
        <p:pic>
          <p:nvPicPr>
            <p:cNvPr id="3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1188720"/>
              <a:ext cx="3749040" cy="347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57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560" y="-13107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II. Lean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107" y="452235"/>
            <a:ext cx="386425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.2. New layout progress &amp; compare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560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293099"/>
              </p:ext>
            </p:extLst>
          </p:nvPr>
        </p:nvGraphicFramePr>
        <p:xfrm>
          <a:off x="4830831" y="829113"/>
          <a:ext cx="7251192" cy="1524000"/>
        </p:xfrm>
        <a:graphic>
          <a:graphicData uri="http://schemas.openxmlformats.org/drawingml/2006/table">
            <a:tbl>
              <a:tblPr/>
              <a:tblGrid>
                <a:gridCol w="438635">
                  <a:extLst>
                    <a:ext uri="{9D8B030D-6E8A-4147-A177-3AD203B41FA5}">
                      <a16:colId xmlns:a16="http://schemas.microsoft.com/office/drawing/2014/main" val="50698958"/>
                    </a:ext>
                  </a:extLst>
                </a:gridCol>
                <a:gridCol w="575709">
                  <a:extLst>
                    <a:ext uri="{9D8B030D-6E8A-4147-A177-3AD203B41FA5}">
                      <a16:colId xmlns:a16="http://schemas.microsoft.com/office/drawing/2014/main" val="3926559977"/>
                    </a:ext>
                  </a:extLst>
                </a:gridCol>
                <a:gridCol w="596270">
                  <a:extLst>
                    <a:ext uri="{9D8B030D-6E8A-4147-A177-3AD203B41FA5}">
                      <a16:colId xmlns:a16="http://schemas.microsoft.com/office/drawing/2014/main" val="2900177799"/>
                    </a:ext>
                  </a:extLst>
                </a:gridCol>
                <a:gridCol w="596270">
                  <a:extLst>
                    <a:ext uri="{9D8B030D-6E8A-4147-A177-3AD203B41FA5}">
                      <a16:colId xmlns:a16="http://schemas.microsoft.com/office/drawing/2014/main" val="2698097691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3997116089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1077337110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2236804235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1815981248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2871187853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2952820574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10232038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2527204336"/>
                    </a:ext>
                  </a:extLst>
                </a:gridCol>
                <a:gridCol w="438635">
                  <a:extLst>
                    <a:ext uri="{9D8B030D-6E8A-4147-A177-3AD203B41FA5}">
                      <a16:colId xmlns:a16="http://schemas.microsoft.com/office/drawing/2014/main" val="2223774977"/>
                    </a:ext>
                  </a:extLst>
                </a:gridCol>
                <a:gridCol w="438635">
                  <a:extLst>
                    <a:ext uri="{9D8B030D-6E8A-4147-A177-3AD203B41FA5}">
                      <a16:colId xmlns:a16="http://schemas.microsoft.com/office/drawing/2014/main" val="1281824663"/>
                    </a:ext>
                  </a:extLst>
                </a:gridCol>
                <a:gridCol w="438635">
                  <a:extLst>
                    <a:ext uri="{9D8B030D-6E8A-4147-A177-3AD203B41FA5}">
                      <a16:colId xmlns:a16="http://schemas.microsoft.com/office/drawing/2014/main" val="2241587247"/>
                    </a:ext>
                  </a:extLst>
                </a:gridCol>
                <a:gridCol w="438635">
                  <a:extLst>
                    <a:ext uri="{9D8B030D-6E8A-4147-A177-3AD203B41FA5}">
                      <a16:colId xmlns:a16="http://schemas.microsoft.com/office/drawing/2014/main" val="73979659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Apr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146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0966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going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32333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59198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124971"/>
              </p:ext>
            </p:extLst>
          </p:nvPr>
        </p:nvGraphicFramePr>
        <p:xfrm>
          <a:off x="45560" y="833473"/>
          <a:ext cx="474573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28235"/>
              </p:ext>
            </p:extLst>
          </p:nvPr>
        </p:nvGraphicFramePr>
        <p:xfrm>
          <a:off x="45560" y="3877374"/>
          <a:ext cx="4745736" cy="2825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19677"/>
              </p:ext>
            </p:extLst>
          </p:nvPr>
        </p:nvGraphicFramePr>
        <p:xfrm>
          <a:off x="4830836" y="2432617"/>
          <a:ext cx="7251187" cy="4270253"/>
        </p:xfrm>
        <a:graphic>
          <a:graphicData uri="http://schemas.openxmlformats.org/drawingml/2006/table">
            <a:tbl>
              <a:tblPr/>
              <a:tblGrid>
                <a:gridCol w="225258">
                  <a:extLst>
                    <a:ext uri="{9D8B030D-6E8A-4147-A177-3AD203B41FA5}">
                      <a16:colId xmlns:a16="http://schemas.microsoft.com/office/drawing/2014/main" val="2024414630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83908479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1136977119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4020276102"/>
                    </a:ext>
                  </a:extLst>
                </a:gridCol>
                <a:gridCol w="538392">
                  <a:extLst>
                    <a:ext uri="{9D8B030D-6E8A-4147-A177-3AD203B41FA5}">
                      <a16:colId xmlns:a16="http://schemas.microsoft.com/office/drawing/2014/main" val="1584249204"/>
                    </a:ext>
                  </a:extLst>
                </a:gridCol>
                <a:gridCol w="430155">
                  <a:extLst>
                    <a:ext uri="{9D8B030D-6E8A-4147-A177-3AD203B41FA5}">
                      <a16:colId xmlns:a16="http://schemas.microsoft.com/office/drawing/2014/main" val="2458185556"/>
                    </a:ext>
                  </a:extLst>
                </a:gridCol>
                <a:gridCol w="430155">
                  <a:extLst>
                    <a:ext uri="{9D8B030D-6E8A-4147-A177-3AD203B41FA5}">
                      <a16:colId xmlns:a16="http://schemas.microsoft.com/office/drawing/2014/main" val="3927994237"/>
                    </a:ext>
                  </a:extLst>
                </a:gridCol>
                <a:gridCol w="430155">
                  <a:extLst>
                    <a:ext uri="{9D8B030D-6E8A-4147-A177-3AD203B41FA5}">
                      <a16:colId xmlns:a16="http://schemas.microsoft.com/office/drawing/2014/main" val="99183816"/>
                    </a:ext>
                  </a:extLst>
                </a:gridCol>
                <a:gridCol w="389188">
                  <a:extLst>
                    <a:ext uri="{9D8B030D-6E8A-4147-A177-3AD203B41FA5}">
                      <a16:colId xmlns:a16="http://schemas.microsoft.com/office/drawing/2014/main" val="1951967428"/>
                    </a:ext>
                  </a:extLst>
                </a:gridCol>
                <a:gridCol w="389188">
                  <a:extLst>
                    <a:ext uri="{9D8B030D-6E8A-4147-A177-3AD203B41FA5}">
                      <a16:colId xmlns:a16="http://schemas.microsoft.com/office/drawing/2014/main" val="3762205"/>
                    </a:ext>
                  </a:extLst>
                </a:gridCol>
                <a:gridCol w="389188">
                  <a:extLst>
                    <a:ext uri="{9D8B030D-6E8A-4147-A177-3AD203B41FA5}">
                      <a16:colId xmlns:a16="http://schemas.microsoft.com/office/drawing/2014/main" val="3025609205"/>
                    </a:ext>
                  </a:extLst>
                </a:gridCol>
                <a:gridCol w="389188">
                  <a:extLst>
                    <a:ext uri="{9D8B030D-6E8A-4147-A177-3AD203B41FA5}">
                      <a16:colId xmlns:a16="http://schemas.microsoft.com/office/drawing/2014/main" val="3242981897"/>
                    </a:ext>
                  </a:extLst>
                </a:gridCol>
                <a:gridCol w="341393">
                  <a:extLst>
                    <a:ext uri="{9D8B030D-6E8A-4147-A177-3AD203B41FA5}">
                      <a16:colId xmlns:a16="http://schemas.microsoft.com/office/drawing/2014/main" val="13872721"/>
                    </a:ext>
                  </a:extLst>
                </a:gridCol>
                <a:gridCol w="341393">
                  <a:extLst>
                    <a:ext uri="{9D8B030D-6E8A-4147-A177-3AD203B41FA5}">
                      <a16:colId xmlns:a16="http://schemas.microsoft.com/office/drawing/2014/main" val="2030453011"/>
                    </a:ext>
                  </a:extLst>
                </a:gridCol>
                <a:gridCol w="341393">
                  <a:extLst>
                    <a:ext uri="{9D8B030D-6E8A-4147-A177-3AD203B41FA5}">
                      <a16:colId xmlns:a16="http://schemas.microsoft.com/office/drawing/2014/main" val="807013853"/>
                    </a:ext>
                  </a:extLst>
                </a:gridCol>
                <a:gridCol w="341393">
                  <a:extLst>
                    <a:ext uri="{9D8B030D-6E8A-4147-A177-3AD203B41FA5}">
                      <a16:colId xmlns:a16="http://schemas.microsoft.com/office/drawing/2014/main" val="4093975630"/>
                    </a:ext>
                  </a:extLst>
                </a:gridCol>
                <a:gridCol w="436983">
                  <a:extLst>
                    <a:ext uri="{9D8B030D-6E8A-4147-A177-3AD203B41FA5}">
                      <a16:colId xmlns:a16="http://schemas.microsoft.com/office/drawing/2014/main" val="497718252"/>
                    </a:ext>
                  </a:extLst>
                </a:gridCol>
              </a:tblGrid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Requester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2024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Feb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Apr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Aug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Dec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735376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Bae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6S (S1 - Sort)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602247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Bae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16795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Cho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6S (S1 - Sort)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517829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Doan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6S (S1 - Sort)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131309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Doan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78203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Toan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6S (S1 - Sort)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926782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Toan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418928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Pack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31090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Rim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887967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COO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Issue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09037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 Han JH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6S (S1 - Sort)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942180"/>
                  </a:ext>
                </a:extLst>
              </a:tr>
              <a:tr h="328481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492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8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5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II. Lean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107" y="399483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.3. Improvement Activity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83221"/>
              </p:ext>
            </p:extLst>
          </p:nvPr>
        </p:nvGraphicFramePr>
        <p:xfrm>
          <a:off x="608076" y="776361"/>
          <a:ext cx="10972800" cy="3364994"/>
        </p:xfrm>
        <a:graphic>
          <a:graphicData uri="http://schemas.openxmlformats.org/drawingml/2006/table">
            <a:tbl>
              <a:tblPr/>
              <a:tblGrid>
                <a:gridCol w="1305668">
                  <a:extLst>
                    <a:ext uri="{9D8B030D-6E8A-4147-A177-3AD203B41FA5}">
                      <a16:colId xmlns:a16="http://schemas.microsoft.com/office/drawing/2014/main" val="2258523177"/>
                    </a:ext>
                  </a:extLst>
                </a:gridCol>
                <a:gridCol w="1305668">
                  <a:extLst>
                    <a:ext uri="{9D8B030D-6E8A-4147-A177-3AD203B41FA5}">
                      <a16:colId xmlns:a16="http://schemas.microsoft.com/office/drawing/2014/main" val="1106412409"/>
                    </a:ext>
                  </a:extLst>
                </a:gridCol>
                <a:gridCol w="1305668">
                  <a:extLst>
                    <a:ext uri="{9D8B030D-6E8A-4147-A177-3AD203B41FA5}">
                      <a16:colId xmlns:a16="http://schemas.microsoft.com/office/drawing/2014/main" val="2883110105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2131838032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2155880283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2276841661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3818587743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2362527474"/>
                    </a:ext>
                  </a:extLst>
                </a:gridCol>
                <a:gridCol w="1175966">
                  <a:extLst>
                    <a:ext uri="{9D8B030D-6E8A-4147-A177-3AD203B41FA5}">
                      <a16:colId xmlns:a16="http://schemas.microsoft.com/office/drawing/2014/main" val="212272266"/>
                    </a:ext>
                  </a:extLst>
                </a:gridCol>
              </a:tblGrid>
              <a:tr h="23476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# No of kaizen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387679"/>
                  </a:ext>
                </a:extLst>
              </a:tr>
              <a:tr h="3130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Monthly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2024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</a:rPr>
                        <a:t>Total 2025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Basic suggestion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Basic kaizen</a:t>
                      </a:r>
                      <a:b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(Daily based)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Intermediate kaizen</a:t>
                      </a:r>
                      <a:b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(Weekly based)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Advance kaizen</a:t>
                      </a:r>
                      <a:b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(Monthly based)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Best kaizen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Amount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937545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02483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219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502020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888586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779600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66530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63710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98691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05648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497776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13428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328509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462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481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481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784" marR="7784" marT="77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3108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148313"/>
              </p:ext>
            </p:extLst>
          </p:nvPr>
        </p:nvGraphicFramePr>
        <p:xfrm>
          <a:off x="8177" y="4257897"/>
          <a:ext cx="12188952" cy="2450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436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410970"/>
              </p:ext>
            </p:extLst>
          </p:nvPr>
        </p:nvGraphicFramePr>
        <p:xfrm>
          <a:off x="335559" y="958648"/>
          <a:ext cx="11516622" cy="5830422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/2025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Nhóm Lean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nhắc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nhở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vi-V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các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vấn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đề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vi-V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6S trong nhà máy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Lean team checks and provides reminders regarding 6S practices in the factory.</a:t>
                      </a:r>
                      <a:endParaRPr kumimoji="0" lang="vi-V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Cập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nhật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rõ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từng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vấn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đề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6S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lên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hệ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thống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quản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lý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6S.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Đồng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thời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vi-V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kiểm tra các vấn đề được cải thiện trên hệ thống quản lý 6S nếu tốt sẽ phê duyệt, nếu không tốt phải 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làm lại.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Clearly update each 6S issue in the 6S management system. At the same time,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check the improved issues in the system: approve them if they meet the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requirements, or require rework if they do not.</a:t>
                      </a:r>
                      <a:endParaRPr kumimoji="0" lang="vi-V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95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18910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17, Line 18, Line 29 và Line 30 chưa có hiển thị SOP tại vị trí vận hành </a:t>
                      </a:r>
                      <a:br>
                        <a:rPr lang="vi-VN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vi-VN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 yêu cầu của khách hàng MLB</a:t>
                      </a:r>
                      <a:br>
                        <a:rPr lang="vi-VN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17,</a:t>
                      </a:r>
                      <a:r>
                        <a:rPr lang="vi-VN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000" b="0" i="0" u="none" strike="noStrike" baseline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18</a:t>
                      </a:r>
                      <a:r>
                        <a:rPr lang="vi-VN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Line 29, and Line 30 do not yet display the SOP at the </a:t>
                      </a:r>
                      <a:br>
                        <a:rPr lang="vi-VN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 stations as required by the customer MLB.</a:t>
                      </a:r>
                      <a:endParaRPr lang="vi-VN" sz="1000" b="0" i="0" u="none" strike="noStrike" baseline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Gắn hiển thị SOP tại vị trí vận hành </a:t>
                      </a:r>
                      <a:br>
                        <a:rPr lang="vi-VN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</a:br>
                      <a:r>
                        <a:rPr lang="en-US" sz="1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Install and display the SOP at the operation station.</a:t>
                      </a:r>
                      <a:endParaRPr lang="en-US" sz="1000" b="0" i="0" u="none" strike="noStrike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8E6D1A7-BCD2-1B69-B2E4-246F96354846}"/>
              </a:ext>
            </a:extLst>
          </p:cNvPr>
          <p:cNvGrpSpPr/>
          <p:nvPr/>
        </p:nvGrpSpPr>
        <p:grpSpPr>
          <a:xfrm>
            <a:off x="2205317" y="2447366"/>
            <a:ext cx="1775012" cy="1676400"/>
            <a:chOff x="0" y="0"/>
            <a:chExt cx="11526859" cy="7163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C69B9-F587-8190-F4D5-F617EC55B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526859" cy="7163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FBA305-EBB2-BEB4-92F8-1B4EE5152D16}"/>
                </a:ext>
              </a:extLst>
            </p:cNvPr>
            <p:cNvSpPr/>
            <p:nvPr/>
          </p:nvSpPr>
          <p:spPr>
            <a:xfrm>
              <a:off x="3959679" y="2871106"/>
              <a:ext cx="1006929" cy="449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1000D6-1352-4E48-AEFF-B676A1F159B0}"/>
                </a:ext>
              </a:extLst>
            </p:cNvPr>
            <p:cNvSpPr/>
            <p:nvPr/>
          </p:nvSpPr>
          <p:spPr>
            <a:xfrm flipV="1">
              <a:off x="6463394" y="2027464"/>
              <a:ext cx="1279071" cy="326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2B8DB4-1E81-4C40-9727-9D7736581EEB}"/>
                </a:ext>
              </a:extLst>
            </p:cNvPr>
            <p:cNvSpPr/>
            <p:nvPr/>
          </p:nvSpPr>
          <p:spPr>
            <a:xfrm>
              <a:off x="3537858" y="2177142"/>
              <a:ext cx="1006929" cy="449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7C4F6-260C-73B6-C446-67859EB50085}"/>
              </a:ext>
            </a:extLst>
          </p:cNvPr>
          <p:cNvGrpSpPr/>
          <p:nvPr/>
        </p:nvGrpSpPr>
        <p:grpSpPr>
          <a:xfrm>
            <a:off x="7234519" y="2447366"/>
            <a:ext cx="2054982" cy="1676400"/>
            <a:chOff x="0" y="0"/>
            <a:chExt cx="11622122" cy="70399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A43541-8992-CBFB-A593-B65E52D5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1622122" cy="703995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3E2F4B-AEF4-4FB6-86FF-0DC877EB0358}"/>
                </a:ext>
              </a:extLst>
            </p:cNvPr>
            <p:cNvSpPr/>
            <p:nvPr/>
          </p:nvSpPr>
          <p:spPr>
            <a:xfrm>
              <a:off x="3211282" y="3565070"/>
              <a:ext cx="1143001" cy="83003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42BB12-07B9-44B4-8F01-82324C3B8F7B}"/>
                </a:ext>
              </a:extLst>
            </p:cNvPr>
            <p:cNvSpPr/>
            <p:nvPr/>
          </p:nvSpPr>
          <p:spPr>
            <a:xfrm flipH="1" flipV="1">
              <a:off x="7211780" y="3007177"/>
              <a:ext cx="789216" cy="5714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22F2B9-3EE7-4027-A995-A172878D62E8}"/>
                </a:ext>
              </a:extLst>
            </p:cNvPr>
            <p:cNvSpPr/>
            <p:nvPr/>
          </p:nvSpPr>
          <p:spPr>
            <a:xfrm>
              <a:off x="8765718" y="3676650"/>
              <a:ext cx="1143001" cy="83003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DD866E-17AD-452B-876F-907CF3152EFC}"/>
                </a:ext>
              </a:extLst>
            </p:cNvPr>
            <p:cNvSpPr/>
            <p:nvPr/>
          </p:nvSpPr>
          <p:spPr>
            <a:xfrm>
              <a:off x="2098218" y="5826576"/>
              <a:ext cx="2528208" cy="12083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09ECEB-CB02-4700-AE9B-6BE44809B357}"/>
                </a:ext>
              </a:extLst>
            </p:cNvPr>
            <p:cNvSpPr/>
            <p:nvPr/>
          </p:nvSpPr>
          <p:spPr>
            <a:xfrm>
              <a:off x="3619498" y="2805791"/>
              <a:ext cx="843642" cy="59599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F5EC5D-0EBD-48E8-831B-3DBFD36786E5}"/>
                </a:ext>
              </a:extLst>
            </p:cNvPr>
            <p:cNvSpPr/>
            <p:nvPr/>
          </p:nvSpPr>
          <p:spPr>
            <a:xfrm>
              <a:off x="5878283" y="2422070"/>
              <a:ext cx="666753" cy="36739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71AE10-B859-4C74-92D7-82B7C6365D70}"/>
                </a:ext>
              </a:extLst>
            </p:cNvPr>
            <p:cNvSpPr/>
            <p:nvPr/>
          </p:nvSpPr>
          <p:spPr>
            <a:xfrm>
              <a:off x="3292926" y="2381249"/>
              <a:ext cx="693964" cy="36739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55968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50C-9C34-10A3-D878-007ECA1B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17E25C-4644-D127-C412-6F82A2D497AE}"/>
              </a:ext>
            </a:extLst>
          </p:cNvPr>
          <p:cNvSpPr/>
          <p:nvPr/>
        </p:nvSpPr>
        <p:spPr>
          <a:xfrm>
            <a:off x="182951" y="577011"/>
            <a:ext cx="1847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DFF75-EF14-3EFB-ABF4-2C6FC87C548E}"/>
              </a:ext>
            </a:extLst>
          </p:cNvPr>
          <p:cNvSpPr/>
          <p:nvPr/>
        </p:nvSpPr>
        <p:spPr>
          <a:xfrm>
            <a:off x="45560" y="16024"/>
            <a:ext cx="3507334" cy="407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III.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72241-3E5D-6076-7FF3-63CF8BAE5596}"/>
              </a:ext>
            </a:extLst>
          </p:cNvPr>
          <p:cNvSpPr/>
          <p:nvPr/>
        </p:nvSpPr>
        <p:spPr>
          <a:xfrm>
            <a:off x="107107" y="434651"/>
            <a:ext cx="3568078" cy="37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Improvement Activity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F45C4-A892-0251-87A4-1054B89CADE9}"/>
              </a:ext>
            </a:extLst>
          </p:cNvPr>
          <p:cNvCxnSpPr/>
          <p:nvPr/>
        </p:nvCxnSpPr>
        <p:spPr>
          <a:xfrm>
            <a:off x="36768" y="496195"/>
            <a:ext cx="11032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AD8A6D-E89A-21F7-91AA-7C2608C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45336"/>
              </p:ext>
            </p:extLst>
          </p:nvPr>
        </p:nvGraphicFramePr>
        <p:xfrm>
          <a:off x="335559" y="958648"/>
          <a:ext cx="11516622" cy="5825171"/>
        </p:xfrm>
        <a:graphic>
          <a:graphicData uri="http://schemas.openxmlformats.org/drawingml/2006/table">
            <a:tbl>
              <a:tblPr/>
              <a:tblGrid>
                <a:gridCol w="1282226">
                  <a:extLst>
                    <a:ext uri="{9D8B030D-6E8A-4147-A177-3AD203B41FA5}">
                      <a16:colId xmlns:a16="http://schemas.microsoft.com/office/drawing/2014/main" val="1864998462"/>
                    </a:ext>
                  </a:extLst>
                </a:gridCol>
                <a:gridCol w="4330528">
                  <a:extLst>
                    <a:ext uri="{9D8B030D-6E8A-4147-A177-3AD203B41FA5}">
                      <a16:colId xmlns:a16="http://schemas.microsoft.com/office/drawing/2014/main" val="4074857504"/>
                    </a:ext>
                  </a:extLst>
                </a:gridCol>
                <a:gridCol w="1178351">
                  <a:extLst>
                    <a:ext uri="{9D8B030D-6E8A-4147-A177-3AD203B41FA5}">
                      <a16:colId xmlns:a16="http://schemas.microsoft.com/office/drawing/2014/main" val="648228148"/>
                    </a:ext>
                  </a:extLst>
                </a:gridCol>
                <a:gridCol w="4725517">
                  <a:extLst>
                    <a:ext uri="{9D8B030D-6E8A-4147-A177-3AD203B41FA5}">
                      <a16:colId xmlns:a16="http://schemas.microsoft.com/office/drawing/2014/main" val="1787647520"/>
                    </a:ext>
                  </a:extLst>
                </a:gridCol>
              </a:tblGrid>
              <a:tr h="36723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7495"/>
                  </a:ext>
                </a:extLst>
              </a:tr>
              <a:tr h="2730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Name/ID: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Team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658813"/>
                  </a:ext>
                </a:extLst>
              </a:tr>
              <a:tr h="268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Unit/Stage: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Departments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161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Style: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style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Subject: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29148"/>
                  </a:ext>
                </a:extLst>
              </a:tr>
              <a:tr h="2730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99305"/>
                  </a:ext>
                </a:extLst>
              </a:tr>
              <a:tr h="175390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	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35581"/>
                  </a:ext>
                </a:extLst>
              </a:tr>
              <a:tr h="3197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chi tiết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532144"/>
                  </a:ext>
                </a:extLst>
              </a:tr>
              <a:tr h="1069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b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 đề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Kệ mặt sàn được làm bằng gỗ dễ bị nứt, bể trong quá trình sử dụng.</a:t>
                      </a:r>
                      <a:br>
                        <a:rPr lang="vi-VN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shelf platform is made of wood, which is prone to cracking and breaking during use.</a:t>
                      </a:r>
                      <a:endParaRPr lang="vi-VN" sz="1000" b="0" i="0" u="none" strike="noStrike" baseline="0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000" dirty="0"/>
                        <a:t>Thay mặt sàn bằng tôn giúp tăng độ bền, chịu lực tốt hơn và hạn chế hư hỏng trong quá trình sử dụng.</a:t>
                      </a:r>
                      <a:br>
                        <a:rPr lang="vi-VN" sz="1000" dirty="0"/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Replacing the platform with a steel sheet improves durability, provides better </a:t>
                      </a:r>
                      <a:br>
                        <a:rPr lang="vi-VN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load-bearing capacity, and reduces damage during use.</a:t>
                      </a:r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946175"/>
                  </a:ext>
                </a:extLst>
              </a:tr>
              <a:tr h="3006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TCT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29647"/>
                  </a:ext>
                </a:extLst>
              </a:tr>
              <a:tr h="35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Manpower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021828"/>
                  </a:ext>
                </a:extLst>
              </a:tr>
              <a:tr h="283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PPH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00889"/>
                  </a:ext>
                </a:extLst>
              </a:tr>
              <a:tr h="293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451" marR="7451" marT="74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saving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3314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8A4F1B4-5058-12CD-5A2A-3E910345E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4665" y="2858308"/>
          <a:ext cx="14097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09599" imgH="924092" progId="Excel.Sheet.12">
                  <p:embed/>
                </p:oleObj>
              </mc:Choice>
              <mc:Fallback>
                <p:oleObj name="Worksheet" r:id="rId3" imgW="1409599" imgH="92409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8A4F1B4-5058-12CD-5A2A-3E910345E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4665" y="2858308"/>
                        <a:ext cx="14097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835" y="2445018"/>
            <a:ext cx="2321859" cy="168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361" y="2445018"/>
            <a:ext cx="2662510" cy="16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1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39399</TotalTime>
  <Words>1926</Words>
  <Application>Microsoft Office PowerPoint</Application>
  <PresentationFormat>Widescreen</PresentationFormat>
  <Paragraphs>854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Franklin Gothic Demi Cond</vt:lpstr>
      <vt:lpstr>Office 테마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Unipax HS Crown</dc:creator>
  <cp:lastModifiedBy>Thành Hữu</cp:lastModifiedBy>
  <cp:revision>3279</cp:revision>
  <dcterms:created xsi:type="dcterms:W3CDTF">2022-12-19T07:54:37Z</dcterms:created>
  <dcterms:modified xsi:type="dcterms:W3CDTF">2026-01-08T15:25:05Z</dcterms:modified>
</cp:coreProperties>
</file>